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6" r:id="rId9"/>
    <p:sldId id="267" r:id="rId10"/>
    <p:sldId id="263" r:id="rId11"/>
    <p:sldId id="264" r:id="rId12"/>
    <p:sldId id="268" r:id="rId13"/>
    <p:sldId id="26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A5BF4C5-8D3F-44CA-BAD9-088085E61897}" type="datetimeFigureOut">
              <a:rPr lang="en-US" smtClean="0"/>
              <a:t>6/12/2019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91FAD-61B9-44C5-A70E-D1209D2CC56E}" type="slidenum">
              <a:rPr lang="en-US" smtClean="0"/>
              <a:t>‹#›</a:t>
            </a:fld>
            <a:endParaRPr lang="en-US"/>
          </a:p>
        </p:txBody>
      </p:sp>
    </p:spTree>
    <p:extLst>
      <p:ext uri="{BB962C8B-B14F-4D97-AF65-F5344CB8AC3E}">
        <p14:creationId xmlns:p14="http://schemas.microsoft.com/office/powerpoint/2010/main" val="39938080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5BF4C5-8D3F-44CA-BAD9-088085E61897}" type="datetimeFigureOut">
              <a:rPr lang="en-US" smtClean="0"/>
              <a:t>6/12/2019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91FAD-61B9-44C5-A70E-D1209D2CC56E}" type="slidenum">
              <a:rPr lang="en-US" smtClean="0"/>
              <a:t>‹#›</a:t>
            </a:fld>
            <a:endParaRPr lang="en-US"/>
          </a:p>
        </p:txBody>
      </p:sp>
    </p:spTree>
    <p:extLst>
      <p:ext uri="{BB962C8B-B14F-4D97-AF65-F5344CB8AC3E}">
        <p14:creationId xmlns:p14="http://schemas.microsoft.com/office/powerpoint/2010/main" val="4148162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5BF4C5-8D3F-44CA-BAD9-088085E61897}" type="datetimeFigureOut">
              <a:rPr lang="en-US" smtClean="0"/>
              <a:t>6/12/2019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91FAD-61B9-44C5-A70E-D1209D2CC56E}" type="slidenum">
              <a:rPr lang="en-US" smtClean="0"/>
              <a:t>‹#›</a:t>
            </a:fld>
            <a:endParaRPr lang="en-US"/>
          </a:p>
        </p:txBody>
      </p:sp>
    </p:spTree>
    <p:extLst>
      <p:ext uri="{BB962C8B-B14F-4D97-AF65-F5344CB8AC3E}">
        <p14:creationId xmlns:p14="http://schemas.microsoft.com/office/powerpoint/2010/main" val="2813579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5BF4C5-8D3F-44CA-BAD9-088085E61897}" type="datetimeFigureOut">
              <a:rPr lang="en-US" smtClean="0"/>
              <a:t>6/12/2019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91FAD-61B9-44C5-A70E-D1209D2CC56E}" type="slidenum">
              <a:rPr lang="en-US" smtClean="0"/>
              <a:t>‹#›</a:t>
            </a:fld>
            <a:endParaRPr lang="en-US"/>
          </a:p>
        </p:txBody>
      </p:sp>
    </p:spTree>
    <p:extLst>
      <p:ext uri="{BB962C8B-B14F-4D97-AF65-F5344CB8AC3E}">
        <p14:creationId xmlns:p14="http://schemas.microsoft.com/office/powerpoint/2010/main" val="2985188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A5BF4C5-8D3F-44CA-BAD9-088085E61897}" type="datetimeFigureOut">
              <a:rPr lang="en-US" smtClean="0"/>
              <a:t>6/12/2019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91FAD-61B9-44C5-A70E-D1209D2CC56E}" type="slidenum">
              <a:rPr lang="en-US" smtClean="0"/>
              <a:t>‹#›</a:t>
            </a:fld>
            <a:endParaRPr lang="en-US"/>
          </a:p>
        </p:txBody>
      </p:sp>
    </p:spTree>
    <p:extLst>
      <p:ext uri="{BB962C8B-B14F-4D97-AF65-F5344CB8AC3E}">
        <p14:creationId xmlns:p14="http://schemas.microsoft.com/office/powerpoint/2010/main" val="2069909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A5BF4C5-8D3F-44CA-BAD9-088085E61897}" type="datetimeFigureOut">
              <a:rPr lang="en-US" smtClean="0"/>
              <a:t>6/12/2019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191FAD-61B9-44C5-A70E-D1209D2CC56E}" type="slidenum">
              <a:rPr lang="en-US" smtClean="0"/>
              <a:t>‹#›</a:t>
            </a:fld>
            <a:endParaRPr lang="en-US"/>
          </a:p>
        </p:txBody>
      </p:sp>
    </p:spTree>
    <p:extLst>
      <p:ext uri="{BB962C8B-B14F-4D97-AF65-F5344CB8AC3E}">
        <p14:creationId xmlns:p14="http://schemas.microsoft.com/office/powerpoint/2010/main" val="2290168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A5BF4C5-8D3F-44CA-BAD9-088085E61897}" type="datetimeFigureOut">
              <a:rPr lang="en-US" smtClean="0"/>
              <a:t>6/12/2019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191FAD-61B9-44C5-A70E-D1209D2CC56E}" type="slidenum">
              <a:rPr lang="en-US" smtClean="0"/>
              <a:t>‹#›</a:t>
            </a:fld>
            <a:endParaRPr lang="en-US"/>
          </a:p>
        </p:txBody>
      </p:sp>
    </p:spTree>
    <p:extLst>
      <p:ext uri="{BB962C8B-B14F-4D97-AF65-F5344CB8AC3E}">
        <p14:creationId xmlns:p14="http://schemas.microsoft.com/office/powerpoint/2010/main" val="1057324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A5BF4C5-8D3F-44CA-BAD9-088085E61897}" type="datetimeFigureOut">
              <a:rPr lang="en-US" smtClean="0"/>
              <a:t>6/12/2019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191FAD-61B9-44C5-A70E-D1209D2CC56E}" type="slidenum">
              <a:rPr lang="en-US" smtClean="0"/>
              <a:t>‹#›</a:t>
            </a:fld>
            <a:endParaRPr lang="en-US"/>
          </a:p>
        </p:txBody>
      </p:sp>
    </p:spTree>
    <p:extLst>
      <p:ext uri="{BB962C8B-B14F-4D97-AF65-F5344CB8AC3E}">
        <p14:creationId xmlns:p14="http://schemas.microsoft.com/office/powerpoint/2010/main" val="1179070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5BF4C5-8D3F-44CA-BAD9-088085E61897}" type="datetimeFigureOut">
              <a:rPr lang="en-US" smtClean="0"/>
              <a:t>6/12/2019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191FAD-61B9-44C5-A70E-D1209D2CC56E}" type="slidenum">
              <a:rPr lang="en-US" smtClean="0"/>
              <a:t>‹#›</a:t>
            </a:fld>
            <a:endParaRPr lang="en-US"/>
          </a:p>
        </p:txBody>
      </p:sp>
    </p:spTree>
    <p:extLst>
      <p:ext uri="{BB962C8B-B14F-4D97-AF65-F5344CB8AC3E}">
        <p14:creationId xmlns:p14="http://schemas.microsoft.com/office/powerpoint/2010/main" val="1122663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A5BF4C5-8D3F-44CA-BAD9-088085E61897}" type="datetimeFigureOut">
              <a:rPr lang="en-US" smtClean="0"/>
              <a:t>6/12/2019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191FAD-61B9-44C5-A70E-D1209D2CC56E}" type="slidenum">
              <a:rPr lang="en-US" smtClean="0"/>
              <a:t>‹#›</a:t>
            </a:fld>
            <a:endParaRPr lang="en-US"/>
          </a:p>
        </p:txBody>
      </p:sp>
    </p:spTree>
    <p:extLst>
      <p:ext uri="{BB962C8B-B14F-4D97-AF65-F5344CB8AC3E}">
        <p14:creationId xmlns:p14="http://schemas.microsoft.com/office/powerpoint/2010/main" val="4042679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A5BF4C5-8D3F-44CA-BAD9-088085E61897}" type="datetimeFigureOut">
              <a:rPr lang="en-US" smtClean="0"/>
              <a:t>6/12/2019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191FAD-61B9-44C5-A70E-D1209D2CC56E}" type="slidenum">
              <a:rPr lang="en-US" smtClean="0"/>
              <a:t>‹#›</a:t>
            </a:fld>
            <a:endParaRPr lang="en-US"/>
          </a:p>
        </p:txBody>
      </p:sp>
    </p:spTree>
    <p:extLst>
      <p:ext uri="{BB962C8B-B14F-4D97-AF65-F5344CB8AC3E}">
        <p14:creationId xmlns:p14="http://schemas.microsoft.com/office/powerpoint/2010/main" val="2155351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5BF4C5-8D3F-44CA-BAD9-088085E61897}" type="datetimeFigureOut">
              <a:rPr lang="en-US" smtClean="0"/>
              <a:t>6/12/2019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191FAD-61B9-44C5-A70E-D1209D2CC56E}" type="slidenum">
              <a:rPr lang="en-US" smtClean="0"/>
              <a:t>‹#›</a:t>
            </a:fld>
            <a:endParaRPr lang="en-US"/>
          </a:p>
        </p:txBody>
      </p:sp>
    </p:spTree>
    <p:extLst>
      <p:ext uri="{BB962C8B-B14F-4D97-AF65-F5344CB8AC3E}">
        <p14:creationId xmlns:p14="http://schemas.microsoft.com/office/powerpoint/2010/main" val="32941285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en.wikipedia.org/wiki/Belling_the_Cat"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normAutofit/>
          </a:bodyPr>
          <a:lstStyle/>
          <a:p>
            <a:r>
              <a:rPr lang="en-US" dirty="0" smtClean="0"/>
              <a:t>Ideas </a:t>
            </a:r>
            <a:r>
              <a:rPr lang="en-US" dirty="0"/>
              <a:t>for </a:t>
            </a:r>
            <a:r>
              <a:rPr lang="en-US" dirty="0" smtClean="0"/>
              <a:t>Classrooms </a:t>
            </a:r>
            <a:r>
              <a:rPr lang="en-US" dirty="0"/>
              <a:t>with </a:t>
            </a:r>
            <a:r>
              <a:rPr lang="en-US" dirty="0" smtClean="0"/>
              <a:t>Emergent Bilingual Students</a:t>
            </a:r>
            <a:endParaRPr lang="en-US" dirty="0"/>
          </a:p>
        </p:txBody>
      </p:sp>
      <p:sp>
        <p:nvSpPr>
          <p:cNvPr id="3" name="Subtitle 2"/>
          <p:cNvSpPr>
            <a:spLocks noGrp="1"/>
          </p:cNvSpPr>
          <p:nvPr>
            <p:ph type="subTitle" idx="1"/>
          </p:nvPr>
        </p:nvSpPr>
        <p:spPr>
          <a:xfrm>
            <a:off x="1524000" y="3602038"/>
            <a:ext cx="9144000" cy="2391438"/>
          </a:xfrm>
        </p:spPr>
        <p:txBody>
          <a:bodyPr anchor="ctr"/>
          <a:lstStyle/>
          <a:p>
            <a:r>
              <a:rPr lang="en-US" dirty="0" smtClean="0"/>
              <a:t>Walter Secada, Professor and Vice Dean</a:t>
            </a:r>
          </a:p>
          <a:p>
            <a:r>
              <a:rPr lang="en-US" dirty="0" smtClean="0"/>
              <a:t>School of Education and Human Development</a:t>
            </a:r>
          </a:p>
          <a:p>
            <a:r>
              <a:rPr lang="en-US" dirty="0" smtClean="0"/>
              <a:t>University of Miami</a:t>
            </a:r>
          </a:p>
          <a:p>
            <a:r>
              <a:rPr lang="en-US" dirty="0" smtClean="0"/>
              <a:t>Access and Equity Conference, CGI/Florida, June 14-15, 2019: Orlando</a:t>
            </a:r>
            <a:endParaRPr lang="en-US" dirty="0"/>
          </a:p>
        </p:txBody>
      </p:sp>
    </p:spTree>
    <p:extLst>
      <p:ext uri="{BB962C8B-B14F-4D97-AF65-F5344CB8AC3E}">
        <p14:creationId xmlns:p14="http://schemas.microsoft.com/office/powerpoint/2010/main" val="15061213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Children are socially strategic in language and in </a:t>
            </a:r>
            <a:r>
              <a:rPr lang="en-US" dirty="0"/>
              <a:t>m</a:t>
            </a:r>
            <a:r>
              <a:rPr lang="en-US" dirty="0" smtClean="0"/>
              <a:t>athematics</a:t>
            </a:r>
            <a:endParaRPr lang="en-US" dirty="0"/>
          </a:p>
        </p:txBody>
      </p:sp>
      <p:sp>
        <p:nvSpPr>
          <p:cNvPr id="3" name="Content Placeholder 2"/>
          <p:cNvSpPr>
            <a:spLocks noGrp="1"/>
          </p:cNvSpPr>
          <p:nvPr>
            <p:ph idx="1"/>
          </p:nvPr>
        </p:nvSpPr>
        <p:spPr/>
        <p:txBody>
          <a:bodyPr anchor="ctr">
            <a:normAutofit/>
          </a:bodyPr>
          <a:lstStyle/>
          <a:p>
            <a:pPr marL="0" indent="0">
              <a:buNone/>
            </a:pPr>
            <a:r>
              <a:rPr lang="en-US" dirty="0" smtClean="0"/>
              <a:t>Students:</a:t>
            </a:r>
          </a:p>
          <a:p>
            <a:r>
              <a:rPr lang="en-US" dirty="0" smtClean="0"/>
              <a:t>Ask others </a:t>
            </a:r>
            <a:r>
              <a:rPr lang="en-US" dirty="0" smtClean="0"/>
              <a:t>for help</a:t>
            </a:r>
          </a:p>
          <a:p>
            <a:r>
              <a:rPr lang="en-US" dirty="0" smtClean="0"/>
              <a:t>Receive help </a:t>
            </a:r>
            <a:r>
              <a:rPr lang="en-US" dirty="0" smtClean="0"/>
              <a:t>from others</a:t>
            </a:r>
          </a:p>
          <a:p>
            <a:r>
              <a:rPr lang="en-US" dirty="0" smtClean="0"/>
              <a:t>Provide help </a:t>
            </a:r>
            <a:r>
              <a:rPr lang="en-US" dirty="0" smtClean="0"/>
              <a:t>to others</a:t>
            </a:r>
          </a:p>
          <a:p>
            <a:pPr marL="0" indent="0">
              <a:buNone/>
            </a:pPr>
            <a:endParaRPr lang="en-US" dirty="0" smtClean="0"/>
          </a:p>
          <a:p>
            <a:pPr marL="0" indent="0">
              <a:buNone/>
            </a:pPr>
            <a:r>
              <a:rPr lang="en-US" dirty="0" smtClean="0"/>
              <a:t>A more </a:t>
            </a:r>
            <a:r>
              <a:rPr lang="en-US" dirty="0" smtClean="0"/>
              <a:t>competent other (usually an older sibling) translates between the adults (parents, teachers) and the emergent bilingual [think of children translating for immigrant parents]</a:t>
            </a:r>
            <a:endParaRPr lang="en-US" dirty="0"/>
          </a:p>
        </p:txBody>
      </p:sp>
    </p:spTree>
    <p:extLst>
      <p:ext uri="{BB962C8B-B14F-4D97-AF65-F5344CB8AC3E}">
        <p14:creationId xmlns:p14="http://schemas.microsoft.com/office/powerpoint/2010/main" val="1439933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Certain broad competencies transfer across languages</a:t>
            </a:r>
            <a:endParaRPr lang="en-US" dirty="0"/>
          </a:p>
        </p:txBody>
      </p:sp>
      <p:sp>
        <p:nvSpPr>
          <p:cNvPr id="3" name="Content Placeholder 2"/>
          <p:cNvSpPr>
            <a:spLocks noGrp="1"/>
          </p:cNvSpPr>
          <p:nvPr>
            <p:ph idx="1"/>
          </p:nvPr>
        </p:nvSpPr>
        <p:spPr>
          <a:xfrm>
            <a:off x="838200" y="1825625"/>
            <a:ext cx="10515600" cy="4741430"/>
          </a:xfrm>
        </p:spPr>
        <p:txBody>
          <a:bodyPr anchor="ctr">
            <a:normAutofit/>
          </a:bodyPr>
          <a:lstStyle/>
          <a:p>
            <a:r>
              <a:rPr lang="en-US" dirty="0" smtClean="0"/>
              <a:t>Once you know how to read, you know how to read</a:t>
            </a:r>
          </a:p>
          <a:p>
            <a:r>
              <a:rPr lang="en-US" dirty="0" smtClean="0"/>
              <a:t>Once you can add, you can add (subtract, multiply, etc.)</a:t>
            </a:r>
          </a:p>
          <a:p>
            <a:endParaRPr lang="en-US" dirty="0" smtClean="0"/>
          </a:p>
          <a:p>
            <a:pPr lvl="1"/>
            <a:endParaRPr lang="en-US" dirty="0"/>
          </a:p>
        </p:txBody>
      </p:sp>
    </p:spTree>
    <p:extLst>
      <p:ext uri="{BB962C8B-B14F-4D97-AF65-F5344CB8AC3E}">
        <p14:creationId xmlns:p14="http://schemas.microsoft.com/office/powerpoint/2010/main" val="23807401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Implications</a:t>
            </a:r>
            <a:endParaRPr lang="en-US" dirty="0"/>
          </a:p>
        </p:txBody>
      </p:sp>
      <p:sp>
        <p:nvSpPr>
          <p:cNvPr id="3" name="Content Placeholder 2"/>
          <p:cNvSpPr>
            <a:spLocks noGrp="1"/>
          </p:cNvSpPr>
          <p:nvPr>
            <p:ph idx="1"/>
          </p:nvPr>
        </p:nvSpPr>
        <p:spPr/>
        <p:txBody>
          <a:bodyPr anchor="ctr"/>
          <a:lstStyle/>
          <a:p>
            <a:pPr lvl="1"/>
            <a:r>
              <a:rPr lang="en-US" dirty="0"/>
              <a:t>Develop </a:t>
            </a:r>
            <a:r>
              <a:rPr lang="en-US" dirty="0" smtClean="0"/>
              <a:t>home-language </a:t>
            </a:r>
            <a:r>
              <a:rPr lang="en-US" dirty="0"/>
              <a:t>literacies and numeracies if that is the stronger </a:t>
            </a:r>
            <a:r>
              <a:rPr lang="en-US" dirty="0" smtClean="0"/>
              <a:t>language: it transfers</a:t>
            </a:r>
            <a:endParaRPr lang="en-US" dirty="0"/>
          </a:p>
          <a:p>
            <a:pPr lvl="1"/>
            <a:r>
              <a:rPr lang="en-US" dirty="0" smtClean="0"/>
              <a:t>Encourage parents </a:t>
            </a:r>
            <a:r>
              <a:rPr lang="en-US" dirty="0"/>
              <a:t>to </a:t>
            </a:r>
            <a:r>
              <a:rPr lang="en-US" dirty="0" smtClean="0"/>
              <a:t>tell stories and/or to read to their children: it transfers</a:t>
            </a:r>
          </a:p>
          <a:p>
            <a:pPr lvl="1"/>
            <a:r>
              <a:rPr lang="en-US" dirty="0"/>
              <a:t>Send translated (mother tongue) versions of problems </a:t>
            </a:r>
            <a:r>
              <a:rPr lang="en-US" dirty="0" smtClean="0"/>
              <a:t>home: it creates parent support and reduces cognitive load what students encounter them in class [Google </a:t>
            </a:r>
            <a:r>
              <a:rPr lang="en-US" dirty="0"/>
              <a:t>translate makes a decent first draft; though it should be </a:t>
            </a:r>
            <a:r>
              <a:rPr lang="en-US" dirty="0" smtClean="0"/>
              <a:t>reviewed and edited.]</a:t>
            </a:r>
            <a:endParaRPr lang="en-US" dirty="0"/>
          </a:p>
          <a:p>
            <a:pPr lvl="1"/>
            <a:r>
              <a:rPr lang="en-US" dirty="0" smtClean="0"/>
              <a:t>Encourage parents listen </a:t>
            </a:r>
            <a:r>
              <a:rPr lang="en-US" dirty="0"/>
              <a:t>to their children and to ask their children to answer clarifying </a:t>
            </a:r>
            <a:r>
              <a:rPr lang="en-US" dirty="0" smtClean="0"/>
              <a:t>questions: it builds social competence</a:t>
            </a:r>
            <a:endParaRPr lang="en-US" dirty="0"/>
          </a:p>
          <a:p>
            <a:pPr lvl="1"/>
            <a:r>
              <a:rPr lang="en-US" dirty="0"/>
              <a:t>Work with ESOL teachers to look at language demands with you. </a:t>
            </a:r>
            <a:endParaRPr lang="en-US" dirty="0" smtClean="0"/>
          </a:p>
          <a:p>
            <a:pPr lvl="1"/>
            <a:r>
              <a:rPr lang="en-US" dirty="0" smtClean="0"/>
              <a:t>Provide </a:t>
            </a:r>
            <a:r>
              <a:rPr lang="en-US" dirty="0"/>
              <a:t>simplified English and bilingual versions of problems in class.  </a:t>
            </a:r>
          </a:p>
        </p:txBody>
      </p:sp>
    </p:spTree>
    <p:extLst>
      <p:ext uri="{BB962C8B-B14F-4D97-AF65-F5344CB8AC3E}">
        <p14:creationId xmlns:p14="http://schemas.microsoft.com/office/powerpoint/2010/main" val="21125676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Image result for q&amp;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94077" y="2192048"/>
            <a:ext cx="2266950" cy="20193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4589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Some Background</a:t>
            </a:r>
            <a:endParaRPr lang="en-US" dirty="0"/>
          </a:p>
        </p:txBody>
      </p:sp>
      <p:sp>
        <p:nvSpPr>
          <p:cNvPr id="3" name="Content Placeholder 2"/>
          <p:cNvSpPr>
            <a:spLocks noGrp="1"/>
          </p:cNvSpPr>
          <p:nvPr>
            <p:ph idx="1"/>
          </p:nvPr>
        </p:nvSpPr>
        <p:spPr>
          <a:xfrm>
            <a:off x="838200" y="1413164"/>
            <a:ext cx="10515600" cy="5178829"/>
          </a:xfrm>
        </p:spPr>
        <p:txBody>
          <a:bodyPr anchor="ctr"/>
          <a:lstStyle/>
          <a:p>
            <a:r>
              <a:rPr lang="en-US" dirty="0" smtClean="0"/>
              <a:t>We’re talking about children/people who are not their labels</a:t>
            </a:r>
          </a:p>
          <a:p>
            <a:r>
              <a:rPr lang="en-US" dirty="0" smtClean="0"/>
              <a:t>Language and accent have been used </a:t>
            </a:r>
            <a:r>
              <a:rPr lang="en-US" dirty="0" smtClean="0"/>
              <a:t>as reasons for the expression of </a:t>
            </a:r>
            <a:r>
              <a:rPr lang="en-US" dirty="0" smtClean="0"/>
              <a:t>“-</a:t>
            </a:r>
            <a:r>
              <a:rPr lang="en-US" dirty="0" err="1" smtClean="0"/>
              <a:t>ism”s</a:t>
            </a:r>
            <a:r>
              <a:rPr lang="en-US" dirty="0"/>
              <a:t> </a:t>
            </a:r>
            <a:r>
              <a:rPr lang="en-US" dirty="0" smtClean="0"/>
              <a:t>– a</a:t>
            </a:r>
            <a:r>
              <a:rPr lang="en-US" dirty="0" smtClean="0"/>
              <a:t>s </a:t>
            </a:r>
            <a:r>
              <a:rPr lang="en-US" dirty="0" smtClean="0"/>
              <a:t>have </a:t>
            </a:r>
            <a:r>
              <a:rPr lang="en-US" dirty="0" smtClean="0"/>
              <a:t>skin </a:t>
            </a:r>
            <a:r>
              <a:rPr lang="en-US" dirty="0" smtClean="0"/>
              <a:t>color, ethnicity, gender, social class, and other labels – </a:t>
            </a:r>
            <a:r>
              <a:rPr lang="en-US" dirty="0" smtClean="0"/>
              <a:t>against children as </a:t>
            </a:r>
            <a:r>
              <a:rPr lang="en-US" dirty="0" smtClean="0"/>
              <a:t>young as kindergarten</a:t>
            </a:r>
          </a:p>
          <a:p>
            <a:r>
              <a:rPr lang="en-US" dirty="0" smtClean="0"/>
              <a:t>People of </a:t>
            </a:r>
            <a:r>
              <a:rPr lang="en-US" dirty="0" err="1" smtClean="0"/>
              <a:t>Latinx</a:t>
            </a:r>
            <a:r>
              <a:rPr lang="en-US" dirty="0" smtClean="0"/>
              <a:t> backgrounds self-identify using different labels at various points in their lives; the same could be said of descendants of other immigrants; self-identification is often tied to the conditions under which their ancestors arrived, how individuals are treated by the larger society, and efforts to (re)claim the ancestry</a:t>
            </a:r>
          </a:p>
          <a:p>
            <a:r>
              <a:rPr lang="en-US" dirty="0" smtClean="0"/>
              <a:t>Language use is complexly related all of the above, as well as to one’s “mother tongue.”</a:t>
            </a:r>
            <a:endParaRPr lang="en-US" dirty="0"/>
          </a:p>
        </p:txBody>
      </p:sp>
    </p:spTree>
    <p:extLst>
      <p:ext uri="{BB962C8B-B14F-4D97-AF65-F5344CB8AC3E}">
        <p14:creationId xmlns:p14="http://schemas.microsoft.com/office/powerpoint/2010/main" val="101637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Language Labels</a:t>
            </a:r>
            <a:endParaRPr lang="en-US" dirty="0"/>
          </a:p>
        </p:txBody>
      </p:sp>
      <p:sp>
        <p:nvSpPr>
          <p:cNvPr id="3" name="Content Placeholder 2"/>
          <p:cNvSpPr>
            <a:spLocks noGrp="1"/>
          </p:cNvSpPr>
          <p:nvPr>
            <p:ph idx="1"/>
          </p:nvPr>
        </p:nvSpPr>
        <p:spPr>
          <a:xfrm>
            <a:off x="838200" y="1825624"/>
            <a:ext cx="10515600" cy="4915997"/>
          </a:xfrm>
        </p:spPr>
        <p:txBody>
          <a:bodyPr anchor="ctr">
            <a:normAutofit lnSpcReduction="10000"/>
          </a:bodyPr>
          <a:lstStyle/>
          <a:p>
            <a:r>
              <a:rPr lang="en-US" dirty="0" smtClean="0"/>
              <a:t>Language-use and language-proficiency labels </a:t>
            </a:r>
            <a:r>
              <a:rPr lang="en-US" dirty="0" smtClean="0"/>
              <a:t>continue to evolve through </a:t>
            </a:r>
            <a:r>
              <a:rPr lang="en-US" dirty="0" smtClean="0"/>
              <a:t>social use; but every </a:t>
            </a:r>
            <a:r>
              <a:rPr lang="en-US" dirty="0" smtClean="0"/>
              <a:t>so often, those labels are </a:t>
            </a:r>
            <a:r>
              <a:rPr lang="en-US" dirty="0" smtClean="0"/>
              <a:t>codified in law</a:t>
            </a:r>
          </a:p>
          <a:p>
            <a:r>
              <a:rPr lang="en-US" dirty="0" smtClean="0"/>
              <a:t>Codification makes possible for schools and other agencies to receive funding that helps to pay for services: compensatory, inclusionary</a:t>
            </a:r>
          </a:p>
          <a:p>
            <a:r>
              <a:rPr lang="en-US" dirty="0" smtClean="0"/>
              <a:t>Some legal terms</a:t>
            </a:r>
          </a:p>
          <a:p>
            <a:pPr lvl="1"/>
            <a:r>
              <a:rPr lang="en-US" dirty="0" smtClean="0"/>
              <a:t>Limited English Speaking</a:t>
            </a:r>
          </a:p>
          <a:p>
            <a:pPr lvl="1"/>
            <a:r>
              <a:rPr lang="en-US" dirty="0" smtClean="0"/>
              <a:t>Limited English Proficient</a:t>
            </a:r>
          </a:p>
          <a:p>
            <a:pPr lvl="1"/>
            <a:r>
              <a:rPr lang="en-US" dirty="0" smtClean="0"/>
              <a:t>English Language Learner</a:t>
            </a:r>
          </a:p>
          <a:p>
            <a:r>
              <a:rPr lang="en-US" dirty="0" smtClean="0"/>
              <a:t>Some </a:t>
            </a:r>
            <a:r>
              <a:rPr lang="en-US" dirty="0"/>
              <a:t>s</a:t>
            </a:r>
            <a:r>
              <a:rPr lang="en-US" dirty="0" smtClean="0"/>
              <a:t>ocial </a:t>
            </a:r>
            <a:r>
              <a:rPr lang="en-US" dirty="0" smtClean="0"/>
              <a:t>terminology</a:t>
            </a:r>
          </a:p>
          <a:p>
            <a:pPr lvl="1"/>
            <a:r>
              <a:rPr lang="en-US" dirty="0" smtClean="0"/>
              <a:t>English learner</a:t>
            </a:r>
          </a:p>
          <a:p>
            <a:pPr lvl="1"/>
            <a:r>
              <a:rPr lang="en-US" dirty="0" smtClean="0"/>
              <a:t>Emergent bilingual</a:t>
            </a:r>
          </a:p>
          <a:p>
            <a:pPr lvl="1"/>
            <a:r>
              <a:rPr lang="en-US" dirty="0" smtClean="0"/>
              <a:t>Multilingual</a:t>
            </a:r>
            <a:endParaRPr lang="en-US" dirty="0"/>
          </a:p>
        </p:txBody>
      </p:sp>
    </p:spTree>
    <p:extLst>
      <p:ext uri="{BB962C8B-B14F-4D97-AF65-F5344CB8AC3E}">
        <p14:creationId xmlns:p14="http://schemas.microsoft.com/office/powerpoint/2010/main" val="570926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Children are </a:t>
            </a:r>
            <a:r>
              <a:rPr lang="en-US" dirty="0" smtClean="0"/>
              <a:t>cognitively strategic</a:t>
            </a:r>
            <a:endParaRPr lang="en-US" dirty="0"/>
          </a:p>
        </p:txBody>
      </p:sp>
      <p:sp>
        <p:nvSpPr>
          <p:cNvPr id="3" name="Content Placeholder 2"/>
          <p:cNvSpPr>
            <a:spLocks noGrp="1"/>
          </p:cNvSpPr>
          <p:nvPr>
            <p:ph idx="1"/>
          </p:nvPr>
        </p:nvSpPr>
        <p:spPr/>
        <p:txBody>
          <a:bodyPr/>
          <a:lstStyle/>
          <a:p>
            <a:r>
              <a:rPr lang="en-US" dirty="0" smtClean="0"/>
              <a:t>When solving math (word) problems, they show a range of strategies that make sense to them but </a:t>
            </a:r>
            <a:r>
              <a:rPr lang="en-US" dirty="0" smtClean="0"/>
              <a:t>that are constrained by the problem characteristics and by their (the children’s) prior knowledge</a:t>
            </a:r>
            <a:endParaRPr lang="en-US" dirty="0" smtClean="0"/>
          </a:p>
          <a:p>
            <a:r>
              <a:rPr lang="en-US" dirty="0" smtClean="0"/>
              <a:t>When communicating in any given language, they show a range of linguistic strategies that make sense to them but </a:t>
            </a:r>
            <a:r>
              <a:rPr lang="en-US" dirty="0" smtClean="0"/>
              <a:t>that are constrained by …</a:t>
            </a:r>
            <a:endParaRPr lang="en-US" dirty="0" smtClean="0"/>
          </a:p>
          <a:p>
            <a:r>
              <a:rPr lang="en-US" dirty="0" smtClean="0"/>
              <a:t>Some of these linguistic strategies </a:t>
            </a:r>
            <a:r>
              <a:rPr lang="en-US" dirty="0" smtClean="0"/>
              <a:t>used to be and are called</a:t>
            </a:r>
          </a:p>
          <a:p>
            <a:pPr lvl="1"/>
            <a:r>
              <a:rPr lang="en-US" dirty="0" smtClean="0"/>
              <a:t>Language interference</a:t>
            </a:r>
          </a:p>
          <a:p>
            <a:pPr lvl="1"/>
            <a:r>
              <a:rPr lang="en-US" dirty="0" smtClean="0"/>
              <a:t>Code switching</a:t>
            </a:r>
          </a:p>
          <a:p>
            <a:pPr lvl="1"/>
            <a:r>
              <a:rPr lang="en-US" dirty="0" smtClean="0"/>
              <a:t>Inter-language</a:t>
            </a:r>
            <a:endParaRPr lang="en-US" dirty="0"/>
          </a:p>
        </p:txBody>
      </p:sp>
    </p:spTree>
    <p:extLst>
      <p:ext uri="{BB962C8B-B14F-4D97-AF65-F5344CB8AC3E}">
        <p14:creationId xmlns:p14="http://schemas.microsoft.com/office/powerpoint/2010/main" val="4051782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378075"/>
          </a:xfrm>
        </p:spPr>
        <p:txBody>
          <a:bodyPr/>
          <a:lstStyle/>
          <a:p>
            <a:pPr algn="ctr"/>
            <a:r>
              <a:rPr lang="en-US" dirty="0" smtClean="0"/>
              <a:t>The </a:t>
            </a:r>
            <a:r>
              <a:rPr lang="en-US" dirty="0" smtClean="0"/>
              <a:t>same things seem </a:t>
            </a:r>
            <a:r>
              <a:rPr lang="en-US" dirty="0" smtClean="0"/>
              <a:t>to </a:t>
            </a:r>
            <a:r>
              <a:rPr lang="en-US" dirty="0" smtClean="0"/>
              <a:t>affect problem difficulty and strategy use across languages </a:t>
            </a:r>
            <a:r>
              <a:rPr lang="en-US" dirty="0" smtClean="0"/>
              <a:t>and </a:t>
            </a:r>
            <a:r>
              <a:rPr lang="en-US" dirty="0" smtClean="0"/>
              <a:t>societies</a:t>
            </a:r>
            <a:endParaRPr lang="en-US" dirty="0"/>
          </a:p>
        </p:txBody>
      </p:sp>
      <p:sp>
        <p:nvSpPr>
          <p:cNvPr id="3" name="Content Placeholder 2"/>
          <p:cNvSpPr>
            <a:spLocks noGrp="1"/>
          </p:cNvSpPr>
          <p:nvPr>
            <p:ph idx="1"/>
          </p:nvPr>
        </p:nvSpPr>
        <p:spPr>
          <a:xfrm>
            <a:off x="838200" y="2743200"/>
            <a:ext cx="10515600" cy="3865417"/>
          </a:xfrm>
        </p:spPr>
        <p:txBody>
          <a:bodyPr anchor="ctr">
            <a:normAutofit/>
          </a:bodyPr>
          <a:lstStyle/>
          <a:p>
            <a:r>
              <a:rPr lang="en-US" dirty="0" smtClean="0"/>
              <a:t>P. </a:t>
            </a:r>
            <a:r>
              <a:rPr lang="en-US" dirty="0" err="1" smtClean="0"/>
              <a:t>Suppes</a:t>
            </a:r>
            <a:r>
              <a:rPr lang="en-US" dirty="0" smtClean="0"/>
              <a:t> (1970s) CAI in Spanish and English</a:t>
            </a:r>
          </a:p>
          <a:p>
            <a:r>
              <a:rPr lang="en-US" dirty="0" smtClean="0"/>
              <a:t>P. </a:t>
            </a:r>
            <a:r>
              <a:rPr lang="en-US" dirty="0" err="1" smtClean="0"/>
              <a:t>Nesher</a:t>
            </a:r>
            <a:r>
              <a:rPr lang="en-US" dirty="0" smtClean="0"/>
              <a:t> (1980s) Israeli and English</a:t>
            </a:r>
          </a:p>
          <a:p>
            <a:r>
              <a:rPr lang="en-US" dirty="0" smtClean="0"/>
              <a:t>L.O. </a:t>
            </a:r>
            <a:r>
              <a:rPr lang="en-US" dirty="0" err="1" smtClean="0"/>
              <a:t>Adetula</a:t>
            </a:r>
            <a:r>
              <a:rPr lang="en-US" dirty="0" smtClean="0"/>
              <a:t> (1986) Nigerian languages (Ibo) and English</a:t>
            </a:r>
          </a:p>
          <a:p>
            <a:r>
              <a:rPr lang="en-US" dirty="0" smtClean="0"/>
              <a:t>W.G. Secada (1991) Spanish and English</a:t>
            </a:r>
          </a:p>
          <a:p>
            <a:r>
              <a:rPr lang="en-US" dirty="0" smtClean="0"/>
              <a:t>M. </a:t>
            </a:r>
            <a:r>
              <a:rPr lang="en-US" dirty="0" err="1" smtClean="0"/>
              <a:t>Ghaleb</a:t>
            </a:r>
            <a:r>
              <a:rPr lang="en-US" dirty="0" smtClean="0"/>
              <a:t> (1992) Arabic and English</a:t>
            </a:r>
          </a:p>
          <a:p>
            <a:endParaRPr lang="en-US" dirty="0"/>
          </a:p>
        </p:txBody>
      </p:sp>
    </p:spTree>
    <p:extLst>
      <p:ext uri="{BB962C8B-B14F-4D97-AF65-F5344CB8AC3E}">
        <p14:creationId xmlns:p14="http://schemas.microsoft.com/office/powerpoint/2010/main" val="182294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are those things?</a:t>
            </a:r>
            <a:endParaRPr lang="en-US" dirty="0"/>
          </a:p>
        </p:txBody>
      </p:sp>
      <p:sp>
        <p:nvSpPr>
          <p:cNvPr id="3" name="Content Placeholder 2"/>
          <p:cNvSpPr>
            <a:spLocks noGrp="1"/>
          </p:cNvSpPr>
          <p:nvPr>
            <p:ph idx="1"/>
          </p:nvPr>
        </p:nvSpPr>
        <p:spPr/>
        <p:txBody>
          <a:bodyPr/>
          <a:lstStyle/>
          <a:p>
            <a:r>
              <a:rPr lang="en-US" dirty="0" smtClean="0"/>
              <a:t>Operations represented</a:t>
            </a:r>
          </a:p>
          <a:p>
            <a:r>
              <a:rPr lang="en-US" dirty="0" smtClean="0"/>
              <a:t>Problem </a:t>
            </a:r>
            <a:r>
              <a:rPr lang="en-US" dirty="0" smtClean="0"/>
              <a:t>“semantic” characteristics</a:t>
            </a:r>
            <a:endParaRPr lang="en-US" dirty="0" smtClean="0"/>
          </a:p>
          <a:p>
            <a:pPr lvl="1"/>
            <a:r>
              <a:rPr lang="en-US" dirty="0" smtClean="0"/>
              <a:t>Dynamic (change) tends to be easier than static (compare)</a:t>
            </a:r>
          </a:p>
          <a:p>
            <a:pPr lvl="1"/>
            <a:r>
              <a:rPr lang="en-US" dirty="0" smtClean="0"/>
              <a:t>Location of the unknown: result unknown is easier than start unknown</a:t>
            </a:r>
            <a:endParaRPr lang="en-US" dirty="0"/>
          </a:p>
          <a:p>
            <a:r>
              <a:rPr lang="en-US" dirty="0" smtClean="0"/>
              <a:t>Size of numbers: smaller is easier than larger</a:t>
            </a:r>
          </a:p>
          <a:p>
            <a:r>
              <a:rPr lang="en-US" dirty="0" smtClean="0"/>
              <a:t>Number of words: fewer is easier than more</a:t>
            </a:r>
          </a:p>
          <a:p>
            <a:r>
              <a:rPr lang="en-US" dirty="0" smtClean="0"/>
              <a:t>Length of sentences: shorter is easier than longer</a:t>
            </a:r>
          </a:p>
          <a:p>
            <a:r>
              <a:rPr lang="en-US" dirty="0" smtClean="0"/>
              <a:t>Sentence complexity: simple is easier than complex</a:t>
            </a:r>
          </a:p>
          <a:p>
            <a:r>
              <a:rPr lang="en-US" dirty="0" smtClean="0"/>
              <a:t>Voice: active is easier than passive</a:t>
            </a:r>
          </a:p>
        </p:txBody>
      </p:sp>
    </p:spTree>
    <p:extLst>
      <p:ext uri="{BB962C8B-B14F-4D97-AF65-F5344CB8AC3E}">
        <p14:creationId xmlns:p14="http://schemas.microsoft.com/office/powerpoint/2010/main" val="1060604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Second Language Acquisition</a:t>
            </a:r>
            <a:endParaRPr lang="en-US" dirty="0"/>
          </a:p>
        </p:txBody>
      </p:sp>
      <p:sp>
        <p:nvSpPr>
          <p:cNvPr id="3" name="Content Placeholder 2"/>
          <p:cNvSpPr>
            <a:spLocks noGrp="1"/>
          </p:cNvSpPr>
          <p:nvPr>
            <p:ph idx="1"/>
          </p:nvPr>
        </p:nvSpPr>
        <p:spPr>
          <a:xfrm>
            <a:off x="838200" y="1521229"/>
            <a:ext cx="10515600" cy="5120640"/>
          </a:xfrm>
        </p:spPr>
        <p:txBody>
          <a:bodyPr anchor="ctr"/>
          <a:lstStyle/>
          <a:p>
            <a:r>
              <a:rPr lang="en-US" dirty="0" smtClean="0"/>
              <a:t>Much research </a:t>
            </a:r>
            <a:r>
              <a:rPr lang="en-US" dirty="0" smtClean="0"/>
              <a:t>on second language acquisition suggests that the target language exerts a very strong influence on how children acquire it. This influence results in similar </a:t>
            </a:r>
            <a:r>
              <a:rPr lang="en-US" dirty="0" smtClean="0"/>
              <a:t>“stages” </a:t>
            </a:r>
            <a:r>
              <a:rPr lang="en-US" dirty="0" smtClean="0"/>
              <a:t>of acquisition as when children acquire that language as their first language.</a:t>
            </a:r>
          </a:p>
          <a:p>
            <a:endParaRPr lang="en-US" dirty="0" smtClean="0"/>
          </a:p>
          <a:p>
            <a:r>
              <a:rPr lang="en-US" dirty="0" smtClean="0"/>
              <a:t>Implication: order </a:t>
            </a:r>
            <a:r>
              <a:rPr lang="en-US" dirty="0" smtClean="0"/>
              <a:t>in which children are thought to respond to questions</a:t>
            </a:r>
            <a:endParaRPr lang="en-US" dirty="0" smtClean="0"/>
          </a:p>
          <a:p>
            <a:pPr lvl="1"/>
            <a:r>
              <a:rPr lang="en-US" dirty="0" smtClean="0"/>
              <a:t>Show me</a:t>
            </a:r>
          </a:p>
          <a:p>
            <a:pPr lvl="1"/>
            <a:r>
              <a:rPr lang="en-US" dirty="0" smtClean="0"/>
              <a:t>Yes/no</a:t>
            </a:r>
          </a:p>
          <a:p>
            <a:pPr lvl="1"/>
            <a:r>
              <a:rPr lang="en-US" dirty="0" smtClean="0"/>
              <a:t>Chose an option</a:t>
            </a:r>
          </a:p>
          <a:p>
            <a:pPr lvl="1"/>
            <a:r>
              <a:rPr lang="en-US" dirty="0" err="1" smtClean="0"/>
              <a:t>Wh</a:t>
            </a:r>
            <a:r>
              <a:rPr lang="en-US" dirty="0" smtClean="0"/>
              <a:t> – who, what, when, where how</a:t>
            </a:r>
          </a:p>
        </p:txBody>
      </p:sp>
    </p:spTree>
    <p:extLst>
      <p:ext uri="{BB962C8B-B14F-4D97-AF65-F5344CB8AC3E}">
        <p14:creationId xmlns:p14="http://schemas.microsoft.com/office/powerpoint/2010/main" val="1493121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An Example</a:t>
            </a:r>
            <a:endParaRPr lang="en-US" dirty="0"/>
          </a:p>
        </p:txBody>
      </p:sp>
      <p:sp>
        <p:nvSpPr>
          <p:cNvPr id="3" name="Content Placeholder 2"/>
          <p:cNvSpPr>
            <a:spLocks noGrp="1"/>
          </p:cNvSpPr>
          <p:nvPr>
            <p:ph idx="1"/>
          </p:nvPr>
        </p:nvSpPr>
        <p:spPr/>
        <p:txBody>
          <a:bodyPr anchor="ctr">
            <a:normAutofit/>
          </a:bodyPr>
          <a:lstStyle/>
          <a:p>
            <a:r>
              <a:rPr lang="en-US" dirty="0" smtClean="0"/>
              <a:t>“</a:t>
            </a:r>
            <a:r>
              <a:rPr lang="en-US" dirty="0" smtClean="0"/>
              <a:t>Belling the Cat” </a:t>
            </a:r>
            <a:r>
              <a:rPr lang="en-US" dirty="0" smtClean="0"/>
              <a:t>creates </a:t>
            </a:r>
            <a:r>
              <a:rPr lang="en-US" dirty="0" smtClean="0"/>
              <a:t>a language arts connection </a:t>
            </a:r>
            <a:r>
              <a:rPr lang="en-US" dirty="0" smtClean="0"/>
              <a:t>as well as provides a </a:t>
            </a:r>
            <a:r>
              <a:rPr lang="en-US" dirty="0" smtClean="0"/>
              <a:t>common background for a series of story problems involving cats and mice.</a:t>
            </a:r>
          </a:p>
          <a:p>
            <a:pPr lvl="1"/>
            <a:r>
              <a:rPr lang="en-US" dirty="0" smtClean="0">
                <a:hlinkClick r:id="rId2"/>
              </a:rPr>
              <a:t>https://en.wikipedia.org/wiki/Belling_the_Cat</a:t>
            </a:r>
            <a:endParaRPr lang="en-US" dirty="0"/>
          </a:p>
          <a:p>
            <a:pPr lvl="1"/>
            <a:endParaRPr lang="en-US" dirty="0" smtClean="0"/>
          </a:p>
          <a:p>
            <a:r>
              <a:rPr lang="en-US" dirty="0" smtClean="0"/>
              <a:t>PLANNED QUESTION: Mary </a:t>
            </a:r>
            <a:r>
              <a:rPr lang="en-US" dirty="0" smtClean="0"/>
              <a:t>had six cats. The mice decided that each of them needed three bells so that they could hear the cats whenever they were nearby. How many bells did the mice need to buy?</a:t>
            </a:r>
          </a:p>
          <a:p>
            <a:pPr lvl="1"/>
            <a:r>
              <a:rPr lang="en-US" dirty="0" smtClean="0"/>
              <a:t>How could we make this more accessible mathematically?</a:t>
            </a:r>
          </a:p>
          <a:p>
            <a:pPr lvl="1"/>
            <a:r>
              <a:rPr lang="en-US" dirty="0" smtClean="0"/>
              <a:t>How could we make this more accessible linguistically?</a:t>
            </a:r>
            <a:endParaRPr lang="en-US" dirty="0"/>
          </a:p>
        </p:txBody>
      </p:sp>
    </p:spTree>
    <p:extLst>
      <p:ext uri="{BB962C8B-B14F-4D97-AF65-F5344CB8AC3E}">
        <p14:creationId xmlns:p14="http://schemas.microsoft.com/office/powerpoint/2010/main" val="16137906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2572"/>
            <a:ext cx="10515600" cy="1325563"/>
          </a:xfrm>
        </p:spPr>
        <p:txBody>
          <a:bodyPr/>
          <a:lstStyle/>
          <a:p>
            <a:pPr algn="ctr"/>
            <a:r>
              <a:rPr lang="en-US" dirty="0" smtClean="0"/>
              <a:t>CGI requires children to engage in social and language based practices</a:t>
            </a:r>
            <a:endParaRPr lang="en-US" dirty="0"/>
          </a:p>
        </p:txBody>
      </p:sp>
      <p:sp>
        <p:nvSpPr>
          <p:cNvPr id="3" name="Content Placeholder 2"/>
          <p:cNvSpPr>
            <a:spLocks noGrp="1"/>
          </p:cNvSpPr>
          <p:nvPr>
            <p:ph idx="1"/>
          </p:nvPr>
        </p:nvSpPr>
        <p:spPr>
          <a:xfrm>
            <a:off x="838200" y="2377439"/>
            <a:ext cx="10515600" cy="3799523"/>
          </a:xfrm>
        </p:spPr>
        <p:txBody>
          <a:bodyPr anchor="ctr"/>
          <a:lstStyle/>
          <a:p>
            <a:pPr marL="0" indent="0">
              <a:buNone/>
            </a:pPr>
            <a:r>
              <a:rPr lang="en-US" dirty="0" smtClean="0"/>
              <a:t>Students need to:</a:t>
            </a:r>
            <a:endParaRPr lang="en-US" dirty="0"/>
          </a:p>
          <a:p>
            <a:pPr lvl="1"/>
            <a:r>
              <a:rPr lang="en-US" dirty="0"/>
              <a:t>Listen </a:t>
            </a:r>
            <a:r>
              <a:rPr lang="en-US" dirty="0" smtClean="0"/>
              <a:t>attentively to teacher and to each other</a:t>
            </a:r>
            <a:endParaRPr lang="en-US" dirty="0"/>
          </a:p>
          <a:p>
            <a:pPr lvl="1"/>
            <a:r>
              <a:rPr lang="en-US" dirty="0"/>
              <a:t>Seek clarification</a:t>
            </a:r>
          </a:p>
          <a:p>
            <a:pPr lvl="1"/>
            <a:r>
              <a:rPr lang="en-US" dirty="0"/>
              <a:t>Explain themselves</a:t>
            </a:r>
          </a:p>
          <a:p>
            <a:pPr algn="ctr"/>
            <a:endParaRPr lang="en-US" dirty="0"/>
          </a:p>
        </p:txBody>
      </p:sp>
    </p:spTree>
    <p:extLst>
      <p:ext uri="{BB962C8B-B14F-4D97-AF65-F5344CB8AC3E}">
        <p14:creationId xmlns:p14="http://schemas.microsoft.com/office/powerpoint/2010/main" val="27141562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531</TotalTime>
  <Words>843</Words>
  <Application>Microsoft Office PowerPoint</Application>
  <PresentationFormat>Widescreen</PresentationFormat>
  <Paragraphs>81</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Ideas for Classrooms with Emergent Bilingual Students</vt:lpstr>
      <vt:lpstr>Some Background</vt:lpstr>
      <vt:lpstr>Language Labels</vt:lpstr>
      <vt:lpstr>Children are cognitively strategic</vt:lpstr>
      <vt:lpstr>The same things seem to affect problem difficulty and strategy use across languages and societies</vt:lpstr>
      <vt:lpstr>What are those things?</vt:lpstr>
      <vt:lpstr>Second Language Acquisition</vt:lpstr>
      <vt:lpstr>An Example</vt:lpstr>
      <vt:lpstr>CGI requires children to engage in social and language based practices</vt:lpstr>
      <vt:lpstr>Children are socially strategic in language and in mathematics</vt:lpstr>
      <vt:lpstr>Certain broad competencies transfer across languages</vt:lpstr>
      <vt:lpstr>Implications</vt:lpstr>
      <vt:lpstr>PowerPoint Presentation</vt:lpstr>
    </vt:vector>
  </TitlesOfParts>
  <Company>University of Miami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Ideas for Classrooms with Emergent Bilingual Students</dc:title>
  <dc:creator>Secada, Walter G</dc:creator>
  <cp:lastModifiedBy>Secada, Walter G</cp:lastModifiedBy>
  <cp:revision>27</cp:revision>
  <dcterms:created xsi:type="dcterms:W3CDTF">2019-06-05T12:47:12Z</dcterms:created>
  <dcterms:modified xsi:type="dcterms:W3CDTF">2019-06-12T17:38:14Z</dcterms:modified>
</cp:coreProperties>
</file>